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75" r:id="rId3"/>
    <p:sldId id="257" r:id="rId4"/>
    <p:sldId id="287" r:id="rId5"/>
    <p:sldId id="274" r:id="rId6"/>
    <p:sldId id="282" r:id="rId7"/>
    <p:sldId id="288" r:id="rId8"/>
    <p:sldId id="289" r:id="rId9"/>
    <p:sldId id="290" r:id="rId10"/>
    <p:sldId id="284" r:id="rId11"/>
    <p:sldId id="265" r:id="rId12"/>
    <p:sldId id="286" r:id="rId13"/>
    <p:sldId id="267" r:id="rId14"/>
    <p:sldId id="285" r:id="rId15"/>
    <p:sldId id="276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68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C1447-C58F-4603-A3C1-A77097A336FD}" type="datetimeFigureOut">
              <a:rPr lang="en-US" smtClean="0"/>
              <a:pPr/>
              <a:t>08-Jan-22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5EF151-3DE2-40B7-AE5E-57293B5CF8F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53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5EF151-3DE2-40B7-AE5E-57293B5CF8F7}" type="slidenum">
              <a:rPr lang="en-IN" smtClean="0"/>
              <a:pPr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58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32912-E903-4919-8F99-ADE999AF833C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8F4A0-2CEC-4402-9814-1742A79C15A7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6E53A-FBA5-45EF-8FDB-8A1CF67F11DE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5181-DD1B-48AF-91DA-04E87C01ED0A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C3AA-CB44-488A-84CC-FAEE925558AE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91F87-2108-4F32-9ACC-74AFA7004C95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C4A0-19F4-41A5-A8D8-988B46AB1160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43D5B-E053-4B32-8859-8C5298F10C44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F074-1C21-46AB-A505-A8125BE67940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600DB-CD10-4A86-B263-35D3D6010E24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00343-8F64-406C-9D40-99A903FF9468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6D8229D3-84A7-42D9-A080-CE94422FF79A}" type="datetime1">
              <a:rPr lang="en-US" smtClean="0"/>
              <a:pPr/>
              <a:t>08-Jan-22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DEDB6489-1200-49C8-817C-37514082C3F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s-diy.com/heartbeat-sensor-circuit-using-lm358-electronics-projects/" TargetMode="External"/><Relationship Id="rId2" Type="http://schemas.openxmlformats.org/officeDocument/2006/relationships/hyperlink" Target="https://www.healthline.com/health/best-blood-pressure-monitor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lprocus.com/ad8232-ecg-sensor-working-and-its-application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267613"/>
            <a:ext cx="8229600" cy="1524001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IOT based hybrid health monitoring device</a:t>
            </a:r>
            <a:endParaRPr lang="en-IN" sz="4400" b="1" dirty="0">
              <a:solidFill>
                <a:srgbClr val="0070C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62600" y="4953000"/>
            <a:ext cx="33528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Project Group</a:t>
            </a:r>
            <a:r>
              <a:rPr kumimoji="0" lang="en-IN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 Members: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IN" b="1" dirty="0"/>
              <a:t>TIRNA MITRA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IN" b="1" dirty="0"/>
              <a:t>TANMAY MITRA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28600" y="5105400"/>
            <a:ext cx="3124200" cy="1524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Project Guide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IN" b="1" dirty="0">
                <a:latin typeface="Times New Roman" pitchFamily="18" charset="0"/>
                <a:cs typeface="Times New Roman" pitchFamily="18" charset="0"/>
              </a:rPr>
              <a:t>Dr. </a:t>
            </a:r>
            <a:r>
              <a:rPr lang="en-IN" b="1" dirty="0"/>
              <a:t>J P Patra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  <a:p>
            <a:pPr lvl="0" algn="ctr">
              <a:spcBef>
                <a:spcPct val="0"/>
              </a:spcBef>
              <a:defRPr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(Hod, CSE)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2000" y="739775"/>
            <a:ext cx="7772400" cy="631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800" dirty="0">
                <a:latin typeface="Times New Roman" pitchFamily="18" charset="0"/>
                <a:ea typeface="+mj-ea"/>
                <a:cs typeface="Times New Roman" pitchFamily="18" charset="0"/>
              </a:rPr>
              <a:t>Minor Project Report on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62000" y="2743201"/>
            <a:ext cx="7772400" cy="236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3800" b="1" dirty="0">
                <a:latin typeface="Times New Roman" pitchFamily="18" charset="0"/>
                <a:cs typeface="Times New Roman" pitchFamily="18" charset="0"/>
              </a:rPr>
              <a:t>CSE 7</a:t>
            </a:r>
            <a:r>
              <a:rPr lang="en-IN" sz="3800" b="1" baseline="30000" dirty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IN" sz="3800" b="1" dirty="0">
                <a:latin typeface="Times New Roman" pitchFamily="18" charset="0"/>
                <a:cs typeface="Times New Roman" pitchFamily="18" charset="0"/>
              </a:rPr>
              <a:t> Semester</a:t>
            </a: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Department of Computer Science and Engineering,</a:t>
            </a: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endParaRPr lang="en-IN" sz="2500" b="1" dirty="0">
              <a:latin typeface="Times New Roman" pitchFamily="18" charset="0"/>
              <a:cs typeface="Times New Roman" pitchFamily="18" charset="0"/>
            </a:endParaRP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2500" b="1" dirty="0">
                <a:latin typeface="Times New Roman" pitchFamily="18" charset="0"/>
                <a:cs typeface="Times New Roman" pitchFamily="18" charset="0"/>
              </a:rPr>
              <a:t>Batch 2018-2022</a:t>
            </a:r>
          </a:p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endParaRPr lang="en-IN" sz="23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Session July – Dec 2021</a:t>
            </a: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endParaRPr lang="en-IN" sz="2300" b="1" dirty="0">
              <a:latin typeface="Times New Roman" pitchFamily="18" charset="0"/>
              <a:cs typeface="Times New Roman" pitchFamily="18" charset="0"/>
            </a:endParaRP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2800" b="1" dirty="0">
                <a:latin typeface="Times New Roman" pitchFamily="18" charset="0"/>
                <a:cs typeface="Times New Roman" pitchFamily="18" charset="0"/>
              </a:rPr>
              <a:t>Presentation Date: 08/11/21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" y="228600"/>
            <a:ext cx="8534400" cy="429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Shri Shankaracharya Institute of Professional Management &amp; Technology, Raipur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dirty="0"/>
              <a:t>12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"/>
            <a:ext cx="7772400" cy="1295400"/>
          </a:xfrm>
        </p:spPr>
        <p:txBody>
          <a:bodyPr>
            <a:noAutofit/>
          </a:bodyPr>
          <a:lstStyle/>
          <a:p>
            <a:pPr algn="ctr"/>
            <a:r>
              <a:rPr lang="en-US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Project Flow Diagram</a:t>
            </a:r>
            <a:endParaRPr lang="en-IN" sz="60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298944-30EA-40BD-AFFB-F551E5ED76F9}"/>
              </a:ext>
            </a:extLst>
          </p:cNvPr>
          <p:cNvSpPr/>
          <p:nvPr/>
        </p:nvSpPr>
        <p:spPr>
          <a:xfrm>
            <a:off x="3297902" y="1744818"/>
            <a:ext cx="1491563" cy="80271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gathers solar power in cell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EAD2CC-096A-4F1F-A267-6F3F7506DD2F}"/>
              </a:ext>
            </a:extLst>
          </p:cNvPr>
          <p:cNvSpPr/>
          <p:nvPr/>
        </p:nvSpPr>
        <p:spPr>
          <a:xfrm>
            <a:off x="5761679" y="1748091"/>
            <a:ext cx="1841015" cy="80271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Sensors receive data </a:t>
            </a: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1E764732-2805-435F-A3F8-F35D1B8B4182}"/>
              </a:ext>
            </a:extLst>
          </p:cNvPr>
          <p:cNvSpPr/>
          <p:nvPr/>
        </p:nvSpPr>
        <p:spPr>
          <a:xfrm>
            <a:off x="765416" y="1682504"/>
            <a:ext cx="1867190" cy="968494"/>
          </a:xfrm>
          <a:prstGeom prst="flowChartTerminator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id="{636B8265-B3FB-4E4A-92CC-6B87F5BEF032}"/>
              </a:ext>
            </a:extLst>
          </p:cNvPr>
          <p:cNvSpPr/>
          <p:nvPr/>
        </p:nvSpPr>
        <p:spPr>
          <a:xfrm>
            <a:off x="5340690" y="3144488"/>
            <a:ext cx="2687356" cy="1457105"/>
          </a:xfrm>
          <a:prstGeom prst="flowChartDecision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 dirty="0"/>
          </a:p>
          <a:p>
            <a:pPr algn="ctr"/>
            <a:r>
              <a:rPr lang="en-US" sz="1600" dirty="0"/>
              <a:t>Data received is compared with the critical value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29DC66C-2B8D-4F80-A760-E494FB607907}"/>
              </a:ext>
            </a:extLst>
          </p:cNvPr>
          <p:cNvCxnSpPr/>
          <p:nvPr/>
        </p:nvCxnSpPr>
        <p:spPr>
          <a:xfrm flipH="1">
            <a:off x="6685895" y="4637221"/>
            <a:ext cx="1745" cy="678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E5C44A5-CB88-4DBF-9A53-A99B1E14DECB}"/>
              </a:ext>
            </a:extLst>
          </p:cNvPr>
          <p:cNvSpPr/>
          <p:nvPr/>
        </p:nvSpPr>
        <p:spPr>
          <a:xfrm>
            <a:off x="5720673" y="5356638"/>
            <a:ext cx="1919540" cy="916145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Sends info. to the user</a:t>
            </a:r>
          </a:p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A8C163-4548-4840-90B5-963DBCDF0633}"/>
              </a:ext>
            </a:extLst>
          </p:cNvPr>
          <p:cNvSpPr/>
          <p:nvPr/>
        </p:nvSpPr>
        <p:spPr>
          <a:xfrm>
            <a:off x="3204108" y="3430962"/>
            <a:ext cx="1439655" cy="916145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Continues receiving 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C5C906-CBB4-4E4F-8D29-8D2642AED6AF}"/>
              </a:ext>
            </a:extLst>
          </p:cNvPr>
          <p:cNvCxnSpPr/>
          <p:nvPr/>
        </p:nvCxnSpPr>
        <p:spPr>
          <a:xfrm flipH="1" flipV="1">
            <a:off x="4680193" y="3877475"/>
            <a:ext cx="621233" cy="1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4CF7FDB-3F59-478B-9B77-0AFC9600EF85}"/>
              </a:ext>
            </a:extLst>
          </p:cNvPr>
          <p:cNvCxnSpPr/>
          <p:nvPr/>
        </p:nvCxnSpPr>
        <p:spPr>
          <a:xfrm>
            <a:off x="4836809" y="2166901"/>
            <a:ext cx="923126" cy="6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9CB00B-B7F9-44E4-9F42-2605024BDE4B}"/>
              </a:ext>
            </a:extLst>
          </p:cNvPr>
          <p:cNvCxnSpPr>
            <a:cxnSpLocks/>
          </p:cNvCxnSpPr>
          <p:nvPr/>
        </p:nvCxnSpPr>
        <p:spPr>
          <a:xfrm flipV="1">
            <a:off x="2672962" y="2165157"/>
            <a:ext cx="574119" cy="1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438BB8-C44B-48C5-99BD-38B3E2786BB3}"/>
              </a:ext>
            </a:extLst>
          </p:cNvPr>
          <p:cNvSpPr txBox="1"/>
          <p:nvPr/>
        </p:nvSpPr>
        <p:spPr>
          <a:xfrm>
            <a:off x="6682841" y="4763300"/>
            <a:ext cx="5706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Yes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94616F-3A7F-413F-BDE6-BB202CF20701}"/>
              </a:ext>
            </a:extLst>
          </p:cNvPr>
          <p:cNvSpPr txBox="1"/>
          <p:nvPr/>
        </p:nvSpPr>
        <p:spPr>
          <a:xfrm>
            <a:off x="4789473" y="3602850"/>
            <a:ext cx="5531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No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3383CD6-5944-465E-8758-C187B8D50C8A}"/>
              </a:ext>
            </a:extLst>
          </p:cNvPr>
          <p:cNvCxnSpPr>
            <a:cxnSpLocks/>
          </p:cNvCxnSpPr>
          <p:nvPr/>
        </p:nvCxnSpPr>
        <p:spPr>
          <a:xfrm flipH="1">
            <a:off x="6685895" y="2551900"/>
            <a:ext cx="1745" cy="591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56FB636-D64C-4CAD-A3A4-8C652EDAECB3}"/>
              </a:ext>
            </a:extLst>
          </p:cNvPr>
          <p:cNvCxnSpPr/>
          <p:nvPr/>
        </p:nvCxnSpPr>
        <p:spPr>
          <a:xfrm>
            <a:off x="3951205" y="2878005"/>
            <a:ext cx="2729238" cy="24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8C201BB-880E-46BC-B564-17E20E7DE62F}"/>
              </a:ext>
            </a:extLst>
          </p:cNvPr>
          <p:cNvCxnSpPr/>
          <p:nvPr/>
        </p:nvCxnSpPr>
        <p:spPr>
          <a:xfrm flipH="1">
            <a:off x="3954473" y="2890001"/>
            <a:ext cx="0" cy="54096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"/>
            <a:ext cx="7772400" cy="1066800"/>
          </a:xfrm>
        </p:spPr>
        <p:txBody>
          <a:bodyPr>
            <a:noAutofit/>
          </a:bodyPr>
          <a:lstStyle/>
          <a:p>
            <a:pPr algn="ctr"/>
            <a:r>
              <a:rPr lang="en-US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 Flow Diagram</a:t>
            </a:r>
            <a:endParaRPr lang="en-IN" sz="60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Subtitle 11">
            <a:extLst>
              <a:ext uri="{FF2B5EF4-FFF2-40B4-BE49-F238E27FC236}">
                <a16:creationId xmlns:a16="http://schemas.microsoft.com/office/drawing/2014/main" id="{5B719CB9-C4AC-46A5-9C95-A08F2D0E0F48}"/>
              </a:ext>
            </a:extLst>
          </p:cNvPr>
          <p:cNvSpPr txBox="1">
            <a:spLocks/>
          </p:cNvSpPr>
          <p:nvPr/>
        </p:nvSpPr>
        <p:spPr>
          <a:xfrm>
            <a:off x="838200" y="3486186"/>
            <a:ext cx="2667000" cy="3824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IN" sz="2400" b="1" u="sng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DE7B6A2C-115C-438A-91E8-6D228F57BA8C}"/>
              </a:ext>
            </a:extLst>
          </p:cNvPr>
          <p:cNvSpPr/>
          <p:nvPr/>
        </p:nvSpPr>
        <p:spPr>
          <a:xfrm>
            <a:off x="609600" y="3429000"/>
            <a:ext cx="2286000" cy="1143000"/>
          </a:xfrm>
          <a:prstGeom prst="flowChartInputOutpu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Start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385B56-5BC0-4B52-BFA4-DD1850CE0BC7}"/>
              </a:ext>
            </a:extLst>
          </p:cNvPr>
          <p:cNvCxnSpPr>
            <a:stCxn id="3" idx="5"/>
          </p:cNvCxnSpPr>
          <p:nvPr/>
        </p:nvCxnSpPr>
        <p:spPr>
          <a:xfrm flipV="1">
            <a:off x="2667000" y="3962400"/>
            <a:ext cx="990600" cy="38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7AFDF927-C288-4FD2-B0DE-3D5FC6022F49}"/>
              </a:ext>
            </a:extLst>
          </p:cNvPr>
          <p:cNvSpPr/>
          <p:nvPr/>
        </p:nvSpPr>
        <p:spPr>
          <a:xfrm>
            <a:off x="3467100" y="3429000"/>
            <a:ext cx="2209800" cy="1143000"/>
          </a:xfrm>
          <a:prstGeom prst="flowChartInputOutp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Sensors receiving data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908F07-49EE-4886-81D8-3F94217623D8}"/>
              </a:ext>
            </a:extLst>
          </p:cNvPr>
          <p:cNvCxnSpPr>
            <a:cxnSpLocks/>
            <a:stCxn id="7" idx="5"/>
          </p:cNvCxnSpPr>
          <p:nvPr/>
        </p:nvCxnSpPr>
        <p:spPr>
          <a:xfrm flipV="1">
            <a:off x="5455920" y="3962400"/>
            <a:ext cx="944880" cy="38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2A74BD31-CFED-4516-9C24-0C95438D8913}"/>
              </a:ext>
            </a:extLst>
          </p:cNvPr>
          <p:cNvSpPr/>
          <p:nvPr/>
        </p:nvSpPr>
        <p:spPr>
          <a:xfrm>
            <a:off x="6248400" y="3352800"/>
            <a:ext cx="2057400" cy="121920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Blynk</a:t>
            </a:r>
            <a:endParaRPr 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58CF7-B43B-4C64-B59D-2A4A5566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56423-5852-4129-BD2A-CBDCDDE01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6400"/>
            <a:ext cx="84582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1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52400"/>
            <a:ext cx="7772400" cy="838200"/>
          </a:xfrm>
        </p:spPr>
        <p:txBody>
          <a:bodyPr>
            <a:noAutofit/>
          </a:bodyPr>
          <a:lstStyle/>
          <a:p>
            <a:pPr algn="ctr"/>
            <a:r>
              <a:rPr lang="en-IN" sz="4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Result achieved till date</a:t>
            </a:r>
            <a:endParaRPr lang="en-IN" sz="44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524000"/>
            <a:ext cx="8001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Sequence 02">
            <a:hlinkClick r:id="" action="ppaction://media"/>
            <a:extLst>
              <a:ext uri="{FF2B5EF4-FFF2-40B4-BE49-F238E27FC236}">
                <a16:creationId xmlns:a16="http://schemas.microsoft.com/office/drawing/2014/main" id="{EE5ED44D-2189-41FB-9C4E-26D7B1F0CA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1066800"/>
            <a:ext cx="8382000" cy="533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4A8B5-073C-444D-90A6-22795861A9C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990600"/>
            <a:ext cx="7772400" cy="4572000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How this Project is going to help your Institute or Society or any specific group of people?</a:t>
            </a:r>
          </a:p>
          <a:p>
            <a:pPr algn="just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Health is the most important part of any human’s life without health it is useless to any treasure of life. Most humans live a busy life in which going to a doctor for weekly or even monthly checkup is an impossible task. Without monitoring your health it is not possible to whether you are a healthy or sick person. This problem leads to the design of a product which monitors your health every day without going to a doctor. Here, a system is designed as a prototype for monitoring alerting based on the health of a person. This system is fully automated little or no human help is needed. Any doctor can monitor this person from anywhere through the internet.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C1A19114-B28F-445F-A1F0-88BD5FFE2AFC}"/>
              </a:ext>
            </a:extLst>
          </p:cNvPr>
          <p:cNvSpPr txBox="1">
            <a:spLocks/>
          </p:cNvSpPr>
          <p:nvPr/>
        </p:nvSpPr>
        <p:spPr>
          <a:xfrm>
            <a:off x="1066800" y="6324600"/>
            <a:ext cx="3962400" cy="457200"/>
          </a:xfrm>
          <a:prstGeom prst="rect">
            <a:avLst/>
          </a:prstGeom>
        </p:spPr>
        <p:txBody>
          <a:bodyPr anchor="ctr" anchorCtr="0"/>
          <a:lstStyle>
            <a:defPPr>
              <a:defRPr lang="en-US"/>
            </a:defPPr>
            <a:lvl1pPr marL="0" algn="l" defTabSz="914400" rtl="0" eaLnBrk="1" latinLnBrk="0" hangingPunct="1">
              <a:defRPr kumimoji="0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N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294692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600200"/>
            <a:ext cx="8077200" cy="2590800"/>
          </a:xfrm>
          <a:noFill/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Web Resources</a:t>
            </a:r>
          </a:p>
          <a:p>
            <a:pPr algn="just"/>
            <a:endParaRPr 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16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https://www.healthline.com/health/best-blood-pressure-monitor</a:t>
            </a:r>
            <a:endParaRPr 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16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https://circuits-diy.com/heartbeat-sensor-circuit-using-lm358-electronics-projects/</a:t>
            </a:r>
            <a:endParaRPr 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https://www.elprocus.com/ad8232-ecg-sensor-working-and-its-applications/</a:t>
            </a:r>
            <a:endParaRPr lang="en-IN" sz="1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1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dirty="0"/>
              <a:t>15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3975"/>
            <a:ext cx="8229600" cy="1470025"/>
          </a:xfrm>
        </p:spPr>
        <p:txBody>
          <a:bodyPr>
            <a:normAutofit/>
          </a:bodyPr>
          <a:lstStyle/>
          <a:p>
            <a:pPr algn="ctr"/>
            <a:r>
              <a:rPr lang="en-IN" sz="54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  <a:br>
              <a:rPr lang="en-IN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7304" y="381000"/>
            <a:ext cx="8429684" cy="1241425"/>
          </a:xfrm>
        </p:spPr>
        <p:txBody>
          <a:bodyPr>
            <a:normAutofit/>
          </a:bodyPr>
          <a:lstStyle/>
          <a:p>
            <a:pPr algn="ctr"/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Project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1752600"/>
            <a:ext cx="8077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4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IoT technology spread its wings to the Medical sector to save many lives. The aim of developing this project is to monitor the health condition of a person anywhere and send the information to a specialized doctor to check up. Using this frequency of visiting doctor decreases. We developed a project using Wearable sensors with solar harvesting and Bluetooth low energy transmission that creates a wireless body area network (WBAN). Using this project you can detect the heartbeat, Blood pressure, temperature, etc., All these reports can be used for analyzing a person’s health.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58" y="1"/>
            <a:ext cx="8405842" cy="1295400"/>
          </a:xfrm>
        </p:spPr>
        <p:txBody>
          <a:bodyPr>
            <a:normAutofit/>
          </a:bodyPr>
          <a:lstStyle/>
          <a:p>
            <a:pPr algn="ctr"/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Application Area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55644"/>
            <a:ext cx="8001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Why did you opt to work on this project?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- W</a:t>
            </a:r>
            <a:r>
              <a:rPr lang="en-GB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 choose this project in order to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facilitate instant health check up,        without having a physical appointment with the doctor.</a:t>
            </a: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What are the Applications and Benefits of this project?</a:t>
            </a:r>
          </a:p>
          <a:p>
            <a:pPr algn="just"/>
            <a:r>
              <a:rPr lang="en-GB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system is very effective in monitoring a person’s health continuously because it is fully automated. It can be tested very easily with any person. This system is a very good example of remote health monitoring.</a:t>
            </a: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Who are the End Users of this project?</a:t>
            </a:r>
          </a:p>
          <a:p>
            <a:pPr algn="l" fontAlgn="base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GB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device can be used by any age group above the teen age.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2B72B-E867-4629-8D8D-45E28ED59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Proposed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90F12-DC15-472A-992F-DB35DCE1570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2286000"/>
            <a:ext cx="7772400" cy="3733800"/>
          </a:xfrm>
        </p:spPr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project, a system for 24×7 human health monitoring is designed and implemented.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system, the Node 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Mcu </a:t>
            </a: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 used for collecting and processing all data.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 sensors are used for measuring different parameters.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All this data is uploaded to thing speak for remote analysis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 ESP8266 module is used for connecting to the internet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solar power system is provided for powering all the sensors</a:t>
            </a: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575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3108" y="457200"/>
            <a:ext cx="8429684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Project Requirements</a:t>
            </a:r>
            <a:b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(Developer)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1792" y="2489642"/>
            <a:ext cx="8001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 fontAlgn="base"/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Software’s Required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US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Arduino IDE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</a:p>
          <a:p>
            <a:pPr algn="just" rtl="0" fontAlgn="base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 rtl="0" fontAlgn="base"/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Hardware Required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US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Arduino uno</a:t>
            </a: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Heartbeat sensor (Lm358)</a:t>
            </a: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Temperature sensor (</a:t>
            </a:r>
            <a:r>
              <a:rPr lang="en-IN" sz="24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Dht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11)</a:t>
            </a: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Solar Panel</a:t>
            </a:r>
            <a:endParaRPr lang="en-IN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916" y="457200"/>
            <a:ext cx="8429684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Project Requirements</a:t>
            </a:r>
            <a:b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IN" sz="6000" b="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(End User)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2362200"/>
            <a:ext cx="8001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 fontAlgn="base"/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Hardware Requirements :- 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The device</a:t>
            </a:r>
          </a:p>
          <a:p>
            <a:pPr algn="just" rtl="0" fontAlgn="base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Smart phone(for its application to run)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 rtl="0" fontAlgn="base"/>
            <a:r>
              <a:rPr lang="en-IN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B89E-B29E-4246-BAD4-E70B98A6C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398E2-9914-43DB-B809-862FED8B4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2F5DEE-C823-42C4-9A96-93EC6A273B4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#define USE_ARDUINO_INTERRUPTS true    </a:t>
            </a:r>
          </a:p>
          <a:p>
            <a:pPr marL="0" indent="0">
              <a:buNone/>
            </a:pPr>
            <a:r>
              <a:rPr lang="en-US" dirty="0"/>
              <a:t> #include &lt;</a:t>
            </a:r>
            <a:r>
              <a:rPr lang="en-US" dirty="0" err="1"/>
              <a:t>PulseSensorPlayground.h</a:t>
            </a:r>
            <a:r>
              <a:rPr lang="en-US" dirty="0"/>
              <a:t>&gt;     </a:t>
            </a:r>
          </a:p>
          <a:p>
            <a:pPr marL="0" indent="0">
              <a:buNone/>
            </a:pPr>
            <a:r>
              <a:rPr lang="en-US" dirty="0"/>
              <a:t> #include "</a:t>
            </a:r>
            <a:r>
              <a:rPr lang="en-US" dirty="0" err="1"/>
              <a:t>DHT.h</a:t>
            </a:r>
            <a:r>
              <a:rPr lang="en-US" dirty="0"/>
              <a:t>"       </a:t>
            </a:r>
          </a:p>
          <a:p>
            <a:pPr marL="0" indent="0">
              <a:buNone/>
            </a:pPr>
            <a:r>
              <a:rPr lang="en-US" dirty="0"/>
              <a:t> #define DHTTYPE DHT11   </a:t>
            </a:r>
          </a:p>
          <a:p>
            <a:pPr marL="0" indent="0">
              <a:buNone/>
            </a:pPr>
            <a:r>
              <a:rPr lang="en-US" dirty="0"/>
              <a:t>#define BLYNK_PRINT Serial</a:t>
            </a:r>
          </a:p>
          <a:p>
            <a:pPr marL="0" indent="0">
              <a:buNone/>
            </a:pPr>
            <a:r>
              <a:rPr lang="en-US" dirty="0"/>
              <a:t>#include &lt;ESP8266WiFi.h&gt;</a:t>
            </a:r>
          </a:p>
          <a:p>
            <a:pPr marL="0" indent="0">
              <a:buNone/>
            </a:pPr>
            <a:r>
              <a:rPr lang="en-US" dirty="0"/>
              <a:t>#include &lt;BlynkSimpleEsp8266.h&gt;</a:t>
            </a:r>
          </a:p>
          <a:p>
            <a:pPr marL="0" indent="0">
              <a:buNone/>
            </a:pPr>
            <a:r>
              <a:rPr lang="en-US" dirty="0"/>
              <a:t>int </a:t>
            </a:r>
            <a:r>
              <a:rPr lang="en-US" dirty="0" err="1"/>
              <a:t>PulseSensorPurplePin</a:t>
            </a:r>
            <a:r>
              <a:rPr lang="en-US" dirty="0"/>
              <a:t> = A0</a:t>
            </a:r>
          </a:p>
          <a:p>
            <a:pPr marL="0" indent="0">
              <a:buNone/>
            </a:pPr>
            <a:r>
              <a:rPr lang="en-US" dirty="0"/>
              <a:t>int LED = D2;   //  The on-board </a:t>
            </a:r>
            <a:r>
              <a:rPr lang="en-US" dirty="0" err="1"/>
              <a:t>Arduion</a:t>
            </a:r>
            <a:r>
              <a:rPr lang="en-US" dirty="0"/>
              <a:t> LED</a:t>
            </a:r>
          </a:p>
          <a:p>
            <a:pPr marL="0" indent="0">
              <a:buNone/>
            </a:pPr>
            <a:r>
              <a:rPr lang="en-US" dirty="0"/>
              <a:t>int Signal;                // holds the incoming raw data. Signal value can range from 0-1024</a:t>
            </a:r>
          </a:p>
          <a:p>
            <a:pPr marL="0" indent="0">
              <a:buNone/>
            </a:pPr>
            <a:r>
              <a:rPr lang="en-US" dirty="0"/>
              <a:t>int Threshold = 550;            // Determine which Signal to "count as a beat", and which to </a:t>
            </a:r>
            <a:r>
              <a:rPr lang="en-US" dirty="0" err="1"/>
              <a:t>ingore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#define </a:t>
            </a:r>
            <a:r>
              <a:rPr lang="en-US" dirty="0" err="1"/>
              <a:t>dht_dpin</a:t>
            </a:r>
            <a:r>
              <a:rPr lang="en-US" dirty="0"/>
              <a:t> D5DHT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dht</a:t>
            </a:r>
            <a:r>
              <a:rPr lang="en-US" dirty="0"/>
              <a:t>(</a:t>
            </a:r>
            <a:r>
              <a:rPr lang="en-US" dirty="0" err="1"/>
              <a:t>dht_dpin</a:t>
            </a:r>
            <a:r>
              <a:rPr lang="en-US" dirty="0"/>
              <a:t>, DHTTYPE); // char </a:t>
            </a:r>
          </a:p>
          <a:p>
            <a:pPr marL="0" indent="0">
              <a:buNone/>
            </a:pPr>
            <a:r>
              <a:rPr lang="en-US" dirty="0"/>
              <a:t>auth[] = "SHyaHSL-Au-mwAYf99V2kF7LUz_Sbi9l";</a:t>
            </a:r>
          </a:p>
          <a:p>
            <a:pPr marL="0" indent="0">
              <a:buNone/>
            </a:pPr>
            <a:r>
              <a:rPr lang="en-US" dirty="0"/>
              <a:t>char </a:t>
            </a:r>
            <a:r>
              <a:rPr lang="en-US" dirty="0" err="1"/>
              <a:t>ssid</a:t>
            </a:r>
            <a:r>
              <a:rPr lang="en-US" dirty="0"/>
              <a:t>[] = "iPhone 13";</a:t>
            </a:r>
          </a:p>
          <a:p>
            <a:pPr marL="0" indent="0">
              <a:buNone/>
            </a:pPr>
            <a:r>
              <a:rPr lang="en-US" dirty="0"/>
              <a:t>char pass[] = "qwerty@123"; </a:t>
            </a:r>
          </a:p>
          <a:p>
            <a:pPr marL="0" indent="0">
              <a:buNone/>
            </a:pPr>
            <a:r>
              <a:rPr lang="en-US" dirty="0"/>
              <a:t>char auth[] = "g8P9tJg9FIZKiMFfvkgB_DpNvRkCpMoz"; </a:t>
            </a:r>
          </a:p>
          <a:p>
            <a:pPr marL="0" indent="0">
              <a:buNone/>
            </a:pPr>
            <a:r>
              <a:rPr lang="en-US" dirty="0"/>
              <a:t>char </a:t>
            </a:r>
            <a:r>
              <a:rPr lang="en-US" dirty="0" err="1"/>
              <a:t>ssid</a:t>
            </a:r>
            <a:r>
              <a:rPr lang="en-US" dirty="0"/>
              <a:t>[] = "Y011110D N/w";</a:t>
            </a:r>
          </a:p>
          <a:p>
            <a:pPr marL="0" indent="0">
              <a:buNone/>
            </a:pPr>
            <a:r>
              <a:rPr lang="en-US" dirty="0"/>
              <a:t> char pass[] = "AT89CY52"; </a:t>
            </a:r>
          </a:p>
          <a:p>
            <a:pPr marL="0" indent="0">
              <a:buNone/>
            </a:pPr>
            <a:r>
              <a:rPr lang="en-US" dirty="0"/>
              <a:t>float h;</a:t>
            </a:r>
          </a:p>
          <a:p>
            <a:pPr marL="0" indent="0">
              <a:buNone/>
            </a:pPr>
            <a:r>
              <a:rPr lang="en-US" dirty="0"/>
              <a:t> float </a:t>
            </a:r>
            <a:r>
              <a:rPr lang="en-US" dirty="0" err="1"/>
              <a:t>t;PulseSensorPlayground</a:t>
            </a:r>
            <a:r>
              <a:rPr lang="en-US" dirty="0"/>
              <a:t> </a:t>
            </a:r>
            <a:r>
              <a:rPr lang="en-US" dirty="0" err="1"/>
              <a:t>pulseSensor</a:t>
            </a:r>
            <a:r>
              <a:rPr lang="en-US" dirty="0"/>
              <a:t>;  // Creates an instance of the </a:t>
            </a:r>
            <a:r>
              <a:rPr lang="en-US" dirty="0" err="1"/>
              <a:t>PulseSensorPlayground</a:t>
            </a:r>
            <a:r>
              <a:rPr lang="en-US" dirty="0"/>
              <a:t> object called "</a:t>
            </a:r>
            <a:r>
              <a:rPr lang="en-US" dirty="0" err="1"/>
              <a:t>pulseSensor</a:t>
            </a:r>
            <a:r>
              <a:rPr lang="en-US" dirty="0"/>
              <a:t>“</a:t>
            </a:r>
          </a:p>
          <a:p>
            <a:pPr marL="0" indent="0">
              <a:buNone/>
            </a:pPr>
            <a:r>
              <a:rPr lang="en-US" dirty="0"/>
              <a:t>void setup(void){   </a:t>
            </a:r>
            <a:r>
              <a:rPr lang="en-US" dirty="0" err="1"/>
              <a:t>dht.begin</a:t>
            </a:r>
            <a:r>
              <a:rPr lang="en-US" dirty="0"/>
              <a:t>();  </a:t>
            </a:r>
          </a:p>
          <a:p>
            <a:pPr marL="0" indent="0">
              <a:buNone/>
            </a:pPr>
            <a:r>
              <a:rPr lang="en-US" dirty="0" err="1"/>
              <a:t>Serial.begin</a:t>
            </a:r>
            <a:r>
              <a:rPr lang="en-US" dirty="0"/>
              <a:t>(115200);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pinMode</a:t>
            </a:r>
            <a:r>
              <a:rPr lang="en-US" dirty="0"/>
              <a:t>(LED,OUTPUT);         // pin that will blink to your heartbeat!  </a:t>
            </a:r>
            <a:r>
              <a:rPr lang="en-US" dirty="0" err="1"/>
              <a:t>Blynk.begin</a:t>
            </a:r>
            <a:r>
              <a:rPr lang="en-US" dirty="0"/>
              <a:t>(auth, </a:t>
            </a:r>
            <a:r>
              <a:rPr lang="en-US" dirty="0" err="1"/>
              <a:t>ssid</a:t>
            </a:r>
            <a:r>
              <a:rPr lang="en-US" dirty="0"/>
              <a:t>, pass</a:t>
            </a:r>
          </a:p>
        </p:txBody>
      </p:sp>
    </p:spTree>
    <p:extLst>
      <p:ext uri="{BB962C8B-B14F-4D97-AF65-F5344CB8AC3E}">
        <p14:creationId xmlns:p14="http://schemas.microsoft.com/office/powerpoint/2010/main" val="1147004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8DC13-E1A4-438A-BE59-8960E7863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810EE4-ACB9-4AC7-BBBE-73FB7E48A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79D7C-8767-4788-AEDE-C32D3B6C212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  </a:t>
            </a:r>
            <a:r>
              <a:rPr lang="en-US" dirty="0" err="1"/>
              <a:t>Blynk.notify</a:t>
            </a:r>
            <a:r>
              <a:rPr lang="en-US" dirty="0"/>
              <a:t>("System Ready..!!");</a:t>
            </a:r>
          </a:p>
          <a:p>
            <a:r>
              <a:rPr lang="en-US" dirty="0"/>
              <a:t>  delay(3000);</a:t>
            </a:r>
          </a:p>
          <a:p>
            <a:r>
              <a:rPr lang="en-US" dirty="0"/>
              <a:t>  </a:t>
            </a:r>
            <a:r>
              <a:rPr lang="en-US" dirty="0" err="1"/>
              <a:t>Serial.println</a:t>
            </a:r>
            <a:r>
              <a:rPr lang="en-US" dirty="0"/>
              <a:t>("Humidity and temperature\n\n");</a:t>
            </a:r>
          </a:p>
          <a:p>
            <a:pPr marL="0" indent="0">
              <a:buNone/>
            </a:pPr>
            <a:r>
              <a:rPr lang="en-US" dirty="0"/>
              <a:t> delay(700);</a:t>
            </a:r>
          </a:p>
          <a:p>
            <a:pPr marL="0" indent="0">
              <a:buNone/>
            </a:pPr>
            <a:r>
              <a:rPr lang="en-US" dirty="0"/>
              <a:t>Configure the </a:t>
            </a:r>
            <a:r>
              <a:rPr lang="en-US" dirty="0" err="1"/>
              <a:t>PulseSensor</a:t>
            </a:r>
            <a:r>
              <a:rPr lang="en-US" dirty="0"/>
              <a:t> object, by assigning our variables to it.   </a:t>
            </a:r>
            <a:r>
              <a:rPr lang="en-US" dirty="0" err="1"/>
              <a:t>pulseSensor.analogInput</a:t>
            </a:r>
            <a:r>
              <a:rPr lang="en-US" dirty="0"/>
              <a:t>(</a:t>
            </a:r>
            <a:r>
              <a:rPr lang="en-US" dirty="0" err="1"/>
              <a:t>PulseWire</a:t>
            </a:r>
            <a:r>
              <a:rPr lang="en-US" dirty="0"/>
              <a:t>);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pulseSensor.blinkOnPulse</a:t>
            </a:r>
            <a:r>
              <a:rPr lang="en-US" dirty="0"/>
              <a:t>(LED13); </a:t>
            </a:r>
          </a:p>
          <a:p>
            <a:pPr marL="0" indent="0">
              <a:buNone/>
            </a:pPr>
            <a:r>
              <a:rPr lang="en-US" dirty="0" err="1"/>
              <a:t>pulseSensor.setThreshold</a:t>
            </a:r>
            <a:r>
              <a:rPr lang="en-US" dirty="0"/>
              <a:t>(</a:t>
            </a:r>
            <a:r>
              <a:rPr lang="en-US" dirty="0" err="1"/>
              <a:t>Thresholdif</a:t>
            </a:r>
            <a:r>
              <a:rPr lang="en-US" dirty="0"/>
              <a:t> (</a:t>
            </a:r>
            <a:r>
              <a:rPr lang="en-US" dirty="0" err="1"/>
              <a:t>pulseSensor.begin</a:t>
            </a:r>
            <a:r>
              <a:rPr lang="en-US" dirty="0"/>
              <a:t>()) {    </a:t>
            </a:r>
            <a:r>
              <a:rPr lang="en-US" dirty="0" err="1"/>
              <a:t>Serial.println</a:t>
            </a:r>
            <a:r>
              <a:rPr lang="en-US" dirty="0"/>
              <a:t>("We created a </a:t>
            </a:r>
            <a:r>
              <a:rPr lang="en-US" dirty="0" err="1"/>
              <a:t>pulseSensor</a:t>
            </a:r>
            <a:r>
              <a:rPr lang="en-US" dirty="0"/>
              <a:t> Object !");</a:t>
            </a:r>
          </a:p>
          <a:p>
            <a:pPr marL="0" indent="0">
              <a:buNone/>
            </a:pPr>
            <a:r>
              <a:rPr lang="en-US" dirty="0"/>
              <a:t>}}void loop() {           </a:t>
            </a:r>
          </a:p>
          <a:p>
            <a:pPr marL="0" indent="0">
              <a:buNone/>
            </a:pPr>
            <a:r>
              <a:rPr lang="en-US" dirty="0"/>
              <a:t> Signal = </a:t>
            </a:r>
            <a:r>
              <a:rPr lang="en-US" dirty="0" err="1"/>
              <a:t>analogRead</a:t>
            </a:r>
            <a:r>
              <a:rPr lang="en-US" dirty="0"/>
              <a:t>(</a:t>
            </a:r>
            <a:r>
              <a:rPr lang="en-US" dirty="0" err="1"/>
              <a:t>PulseSensorPurplePin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Serial.println</a:t>
            </a:r>
            <a:r>
              <a:rPr lang="en-US" dirty="0"/>
              <a:t>(Signal);   </a:t>
            </a:r>
          </a:p>
          <a:p>
            <a:pPr marL="0" indent="0">
              <a:buNone/>
            </a:pPr>
            <a:r>
              <a:rPr lang="en-US" dirty="0"/>
              <a:t>  h = </a:t>
            </a:r>
            <a:r>
              <a:rPr lang="en-US" dirty="0" err="1"/>
              <a:t>dht.readHumidity</a:t>
            </a:r>
            <a:r>
              <a:rPr lang="en-US" dirty="0"/>
              <a:t>();  </a:t>
            </a:r>
          </a:p>
          <a:p>
            <a:pPr marL="0" indent="0">
              <a:buNone/>
            </a:pPr>
            <a:r>
              <a:rPr lang="en-US" dirty="0"/>
              <a:t>   t = </a:t>
            </a:r>
            <a:r>
              <a:rPr lang="en-US" dirty="0" err="1"/>
              <a:t>dht.readTemperature</a:t>
            </a:r>
            <a:r>
              <a:rPr lang="en-US" dirty="0"/>
              <a:t>();       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 err="1"/>
              <a:t>Blynk.virtualWrite</a:t>
            </a:r>
            <a:r>
              <a:rPr lang="en-US" dirty="0"/>
              <a:t>(V0,h);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Blynk.virtualWrite</a:t>
            </a:r>
            <a:r>
              <a:rPr lang="en-US" dirty="0"/>
              <a:t>(V1,t);     </a:t>
            </a:r>
          </a:p>
          <a:p>
            <a:pPr marL="0" indent="0">
              <a:buNone/>
            </a:pPr>
            <a:r>
              <a:rPr lang="en-US" dirty="0" err="1"/>
              <a:t>Blynk.virtualWrite</a:t>
            </a:r>
            <a:r>
              <a:rPr lang="en-US" dirty="0"/>
              <a:t>(V2,Signal);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Blynk.virtualWrite</a:t>
            </a:r>
            <a:r>
              <a:rPr lang="en-US" dirty="0"/>
              <a:t>(V3,myBPM);      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Serial.print</a:t>
            </a:r>
            <a:r>
              <a:rPr lang="en-US" dirty="0"/>
              <a:t>("Current humidity = ");    </a:t>
            </a:r>
          </a:p>
        </p:txBody>
      </p:sp>
    </p:spTree>
    <p:extLst>
      <p:ext uri="{BB962C8B-B14F-4D97-AF65-F5344CB8AC3E}">
        <p14:creationId xmlns:p14="http://schemas.microsoft.com/office/powerpoint/2010/main" val="595210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B239-5DAF-46FC-87A0-8B3AB13BA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D7A1DA-7DAF-4220-852C-0917DC843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548BBA-8EF6-4A1A-9DC4-2948E25F4AC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Serial.print</a:t>
            </a:r>
            <a:r>
              <a:rPr lang="en-US" dirty="0"/>
              <a:t>(h);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Serial.print</a:t>
            </a:r>
            <a:r>
              <a:rPr lang="en-US" dirty="0"/>
              <a:t>("%  ");    </a:t>
            </a:r>
          </a:p>
          <a:p>
            <a:pPr marL="0" indent="0">
              <a:buNone/>
            </a:pPr>
            <a:r>
              <a:rPr lang="en-US" dirty="0" err="1"/>
              <a:t>Serial.print</a:t>
            </a:r>
            <a:r>
              <a:rPr lang="en-US" dirty="0"/>
              <a:t>("  temperature = ");    </a:t>
            </a:r>
          </a:p>
          <a:p>
            <a:pPr marL="0" indent="0">
              <a:buNone/>
            </a:pPr>
            <a:r>
              <a:rPr lang="en-US" dirty="0" err="1"/>
              <a:t>Serial.print</a:t>
            </a:r>
            <a:r>
              <a:rPr lang="en-US" dirty="0"/>
              <a:t>(t);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Serial.println</a:t>
            </a:r>
            <a:r>
              <a:rPr lang="en-US" dirty="0"/>
              <a:t>("C  ");    </a:t>
            </a:r>
          </a:p>
          <a:p>
            <a:pPr marL="0" indent="0">
              <a:buNone/>
            </a:pPr>
            <a:r>
              <a:rPr lang="en-US" dirty="0"/>
              <a:t> int </a:t>
            </a:r>
            <a:r>
              <a:rPr lang="en-US" dirty="0" err="1"/>
              <a:t>myBPM</a:t>
            </a:r>
            <a:r>
              <a:rPr lang="en-US" dirty="0"/>
              <a:t> = </a:t>
            </a:r>
            <a:r>
              <a:rPr lang="en-US" dirty="0" err="1"/>
              <a:t>pulseSensor.getBeatsPerMinute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if (</a:t>
            </a:r>
            <a:r>
              <a:rPr lang="en-US" dirty="0" err="1"/>
              <a:t>pulseSensor.sawStartOfBeat</a:t>
            </a:r>
            <a:r>
              <a:rPr lang="en-US" dirty="0"/>
              <a:t>()) if "a beat happened".  </a:t>
            </a:r>
            <a:r>
              <a:rPr lang="en-US" dirty="0" err="1"/>
              <a:t>Serial.println</a:t>
            </a:r>
            <a:r>
              <a:rPr lang="en-US" dirty="0"/>
              <a:t>("♥️  A </a:t>
            </a:r>
            <a:r>
              <a:rPr lang="en-US" dirty="0" err="1"/>
              <a:t>HeartBeat</a:t>
            </a:r>
            <a:r>
              <a:rPr lang="en-US" dirty="0"/>
              <a:t> Happened ! "); </a:t>
            </a:r>
          </a:p>
          <a:p>
            <a:pPr marL="0" indent="0">
              <a:buNone/>
            </a:pPr>
            <a:r>
              <a:rPr lang="en-US" dirty="0" err="1"/>
              <a:t>Serial.print</a:t>
            </a:r>
            <a:r>
              <a:rPr lang="en-US" dirty="0"/>
              <a:t>("BPM: "); </a:t>
            </a:r>
          </a:p>
          <a:p>
            <a:pPr marL="0" indent="0">
              <a:buNone/>
            </a:pPr>
            <a:r>
              <a:rPr lang="en-US" dirty="0" err="1"/>
              <a:t>Serial.println</a:t>
            </a:r>
            <a:r>
              <a:rPr lang="en-US" dirty="0"/>
              <a:t>(</a:t>
            </a:r>
            <a:r>
              <a:rPr lang="en-US" dirty="0" err="1"/>
              <a:t>myBPM</a:t>
            </a:r>
            <a:r>
              <a:rPr lang="en-US"/>
              <a:t>); </a:t>
            </a:r>
          </a:p>
          <a:p>
            <a:pPr marL="0" indent="0">
              <a:buNone/>
            </a:pPr>
            <a:r>
              <a:rPr lang="en-US"/>
              <a:t>myBPM</a:t>
            </a:r>
            <a:r>
              <a:rPr lang="en-US" dirty="0"/>
              <a:t>. }  delay(20);  }</a:t>
            </a:r>
          </a:p>
        </p:txBody>
      </p:sp>
    </p:spTree>
    <p:extLst>
      <p:ext uri="{BB962C8B-B14F-4D97-AF65-F5344CB8AC3E}">
        <p14:creationId xmlns:p14="http://schemas.microsoft.com/office/powerpoint/2010/main" val="3973058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877</TotalTime>
  <Words>1116</Words>
  <Application>Microsoft Office PowerPoint</Application>
  <PresentationFormat>On-screen Show (4:3)</PresentationFormat>
  <Paragraphs>141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Franklin Gothic Book</vt:lpstr>
      <vt:lpstr>Perpetua</vt:lpstr>
      <vt:lpstr>Segoe UI</vt:lpstr>
      <vt:lpstr>Times New Roman</vt:lpstr>
      <vt:lpstr>Wingdings</vt:lpstr>
      <vt:lpstr>Wingdings 2</vt:lpstr>
      <vt:lpstr>Equity</vt:lpstr>
      <vt:lpstr>IOT based hybrid health monitoring device</vt:lpstr>
      <vt:lpstr>Project Overview</vt:lpstr>
      <vt:lpstr>Application Area</vt:lpstr>
      <vt:lpstr>Proposed System</vt:lpstr>
      <vt:lpstr>Project Requirements (Developer)</vt:lpstr>
      <vt:lpstr>Project Requirements (End User)</vt:lpstr>
      <vt:lpstr>Project Code</vt:lpstr>
      <vt:lpstr>PowerPoint Presentation</vt:lpstr>
      <vt:lpstr>PowerPoint Presentation</vt:lpstr>
      <vt:lpstr>Project Flow Diagram</vt:lpstr>
      <vt:lpstr>Data Flow Diagram</vt:lpstr>
      <vt:lpstr>Block Diagram</vt:lpstr>
      <vt:lpstr>Result achieved till date</vt:lpstr>
      <vt:lpstr>PowerPoint Presentation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Raj</dc:creator>
  <cp:lastModifiedBy>tirna.mitra1010@gmail.com</cp:lastModifiedBy>
  <cp:revision>138</cp:revision>
  <dcterms:created xsi:type="dcterms:W3CDTF">2012-01-24T13:52:50Z</dcterms:created>
  <dcterms:modified xsi:type="dcterms:W3CDTF">2022-01-08T05:13:53Z</dcterms:modified>
</cp:coreProperties>
</file>

<file path=docProps/thumbnail.jpeg>
</file>